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Playfair Display"/>
      <p:regular r:id="rId14"/>
      <p:bold r:id="rId15"/>
      <p:italic r:id="rId16"/>
      <p:boldItalic r:id="rId17"/>
    </p:embeddedFont>
    <p:embeddedFont>
      <p:font typeface="Lato"/>
      <p:regular r:id="rId18"/>
      <p:bold r:id="rId19"/>
      <p:italic r:id="rId20"/>
      <p:boldItalic r:id="rId21"/>
    </p:embeddedFont>
  </p:embeddedFontLst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La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layfairDisplay-bold.fntdata"/><Relationship Id="rId14" Type="http://schemas.openxmlformats.org/officeDocument/2006/relationships/font" Target="fonts/PlayfairDisplay-regular.fntdata"/><Relationship Id="rId17" Type="http://schemas.openxmlformats.org/officeDocument/2006/relationships/font" Target="fonts/PlayfairDisplay-boldItalic.fntdata"/><Relationship Id="rId16" Type="http://schemas.openxmlformats.org/officeDocument/2006/relationships/font" Target="fonts/PlayfairDisplay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bold.fntdata"/><Relationship Id="rId6" Type="http://schemas.openxmlformats.org/officeDocument/2006/relationships/slide" Target="slides/slide1.xml"/><Relationship Id="rId18" Type="http://schemas.openxmlformats.org/officeDocument/2006/relationships/font" Target="fonts/La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2749050" y="748800"/>
            <a:ext cx="3645899" cy="36458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cap="flat" cmpd="sng" w="28575">
            <a:solidFill>
              <a:schemeClr val="lt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 txBox="1"/>
          <p:nvPr>
            <p:ph type="ctrTitle"/>
          </p:nvPr>
        </p:nvSpPr>
        <p:spPr>
          <a:xfrm>
            <a:off x="3096250" y="1627200"/>
            <a:ext cx="2951399" cy="15843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3096362" y="3266930"/>
            <a:ext cx="2951399" cy="7013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" name="Shape 49"/>
          <p:cNvSpPr txBox="1"/>
          <p:nvPr>
            <p:ph type="title"/>
          </p:nvPr>
        </p:nvSpPr>
        <p:spPr>
          <a:xfrm>
            <a:off x="311700" y="1233100"/>
            <a:ext cx="8520599" cy="16101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1pPr>
            <a:lvl2pPr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2pPr>
            <a:lvl3pPr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3pPr>
            <a:lvl4pPr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4pPr>
            <a:lvl5pPr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5pPr>
            <a:lvl6pPr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6pPr>
            <a:lvl7pPr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7pPr>
            <a:lvl8pPr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8pPr>
            <a:lvl9pPr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311700" y="2919450"/>
            <a:ext cx="8520599" cy="10715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title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509550" y="1423875"/>
            <a:ext cx="8124900" cy="17981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" name="Shape 19"/>
          <p:cNvSpPr txBox="1"/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5" name="Shape 25"/>
          <p:cNvSpPr txBox="1"/>
          <p:nvPr>
            <p:ph idx="2" type="body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SzPct val="100000"/>
              <a:defRPr sz="2400"/>
            </a:lvl1pPr>
            <a:lvl2pPr>
              <a:spcBef>
                <a:spcPts val="0"/>
              </a:spcBef>
              <a:buSzPct val="100000"/>
              <a:defRPr sz="2400"/>
            </a:lvl2pPr>
            <a:lvl3pPr>
              <a:spcBef>
                <a:spcPts val="0"/>
              </a:spcBef>
              <a:buSzPct val="100000"/>
              <a:defRPr sz="2400"/>
            </a:lvl3pPr>
            <a:lvl4pPr>
              <a:spcBef>
                <a:spcPts val="0"/>
              </a:spcBef>
              <a:buSzPct val="100000"/>
              <a:defRPr sz="2400"/>
            </a:lvl4pPr>
            <a:lvl5pPr>
              <a:spcBef>
                <a:spcPts val="0"/>
              </a:spcBef>
              <a:buSzPct val="100000"/>
              <a:defRPr sz="2400"/>
            </a:lvl5pPr>
            <a:lvl6pPr>
              <a:spcBef>
                <a:spcPts val="0"/>
              </a:spcBef>
              <a:buSzPct val="100000"/>
              <a:defRPr sz="2400"/>
            </a:lvl6pPr>
            <a:lvl7pPr>
              <a:spcBef>
                <a:spcPts val="0"/>
              </a:spcBef>
              <a:buSzPct val="100000"/>
              <a:defRPr sz="2400"/>
            </a:lvl7pPr>
            <a:lvl8pPr>
              <a:spcBef>
                <a:spcPts val="0"/>
              </a:spcBef>
              <a:buSzPct val="100000"/>
              <a:defRPr sz="2400"/>
            </a:lvl8pPr>
            <a:lvl9pPr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311700" y="1391377"/>
            <a:ext cx="2807999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dk2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4572000" y="-2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39" name="Shape 3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0" name="Shape 40"/>
          <p:cNvSpPr txBox="1"/>
          <p:nvPr>
            <p:ph type="title"/>
          </p:nvPr>
        </p:nvSpPr>
        <p:spPr>
          <a:xfrm>
            <a:off x="265500" y="1107950"/>
            <a:ext cx="4045199" cy="168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200"/>
            </a:lvl1pPr>
            <a:lvl2pPr algn="ctr">
              <a:spcBef>
                <a:spcPts val="0"/>
              </a:spcBef>
              <a:buSzPct val="100000"/>
              <a:defRPr sz="4200"/>
            </a:lvl2pPr>
            <a:lvl3pPr algn="ctr">
              <a:spcBef>
                <a:spcPts val="0"/>
              </a:spcBef>
              <a:buSzPct val="100000"/>
              <a:defRPr sz="4200"/>
            </a:lvl3pPr>
            <a:lvl4pPr algn="ctr">
              <a:spcBef>
                <a:spcPts val="0"/>
              </a:spcBef>
              <a:buSzPct val="100000"/>
              <a:defRPr sz="4200"/>
            </a:lvl4pPr>
            <a:lvl5pPr algn="ctr">
              <a:spcBef>
                <a:spcPts val="0"/>
              </a:spcBef>
              <a:buSzPct val="100000"/>
              <a:defRPr sz="4200"/>
            </a:lvl5pPr>
            <a:lvl6pPr algn="ctr">
              <a:spcBef>
                <a:spcPts val="0"/>
              </a:spcBef>
              <a:buSzPct val="100000"/>
              <a:defRPr sz="4200"/>
            </a:lvl6pPr>
            <a:lvl7pPr algn="ctr">
              <a:spcBef>
                <a:spcPts val="0"/>
              </a:spcBef>
              <a:buSzPct val="100000"/>
              <a:defRPr sz="4200"/>
            </a:lvl7pPr>
            <a:lvl8pPr algn="ctr">
              <a:spcBef>
                <a:spcPts val="0"/>
              </a:spcBef>
              <a:buSzPct val="100000"/>
              <a:defRPr sz="4200"/>
            </a:lvl8pPr>
            <a:lvl9pPr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41" name="Shape 41"/>
          <p:cNvSpPr txBox="1"/>
          <p:nvPr>
            <p:ph idx="1" type="subTitle"/>
          </p:nvPr>
        </p:nvSpPr>
        <p:spPr>
          <a:xfrm>
            <a:off x="265500" y="2845200"/>
            <a:ext cx="4045199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42" name="Shape 42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idx="1" type="body"/>
          </p:nvPr>
        </p:nvSpPr>
        <p:spPr>
          <a:xfrm>
            <a:off x="319500" y="4230575"/>
            <a:ext cx="5998800" cy="5987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Lato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0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ctrTitle"/>
          </p:nvPr>
        </p:nvSpPr>
        <p:spPr>
          <a:xfrm>
            <a:off x="3020050" y="735675"/>
            <a:ext cx="3164700" cy="1584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Rhetorical Situation</a:t>
            </a:r>
          </a:p>
        </p:txBody>
      </p:sp>
      <p:sp>
        <p:nvSpPr>
          <p:cNvPr id="56" name="Shape 56"/>
          <p:cNvSpPr txBox="1"/>
          <p:nvPr>
            <p:ph idx="1" type="subTitle"/>
          </p:nvPr>
        </p:nvSpPr>
        <p:spPr>
          <a:xfrm>
            <a:off x="3096362" y="3266930"/>
            <a:ext cx="2951399" cy="7013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I can define and identify the rhetorical situation in a text or speech. </a:t>
            </a:r>
            <a:br>
              <a:rPr lang="en"/>
            </a:br>
          </a:p>
          <a:p>
            <a:pPr>
              <a:spcBef>
                <a:spcPts val="0"/>
              </a:spcBef>
              <a:buNone/>
            </a:pPr>
            <a:r>
              <a:rPr lang="en"/>
              <a:t>I have a clear rhetorical situation for my speech.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Elements of the Rhetorical Situation</a:t>
            </a:r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311700" y="1152475"/>
            <a:ext cx="4257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68300" lvl="0" marL="457200" rtl="0">
              <a:lnSpc>
                <a:spcPct val="200000"/>
              </a:lnSpc>
              <a:spcBef>
                <a:spcPts val="0"/>
              </a:spcBef>
              <a:buSzPct val="100000"/>
              <a:buAutoNum type="arabicPeriod"/>
            </a:pPr>
            <a:r>
              <a:rPr lang="en" sz="2200"/>
              <a:t>Exigence &amp; Purpose</a:t>
            </a:r>
          </a:p>
          <a:p>
            <a:pPr indent="-368300" lvl="0" marL="457200" rtl="0">
              <a:lnSpc>
                <a:spcPct val="200000"/>
              </a:lnSpc>
              <a:spcBef>
                <a:spcPts val="0"/>
              </a:spcBef>
              <a:buSzPct val="100000"/>
              <a:buAutoNum type="arabicPeriod"/>
            </a:pPr>
            <a:r>
              <a:rPr lang="en" sz="2200"/>
              <a:t>Audience</a:t>
            </a:r>
          </a:p>
          <a:p>
            <a:pPr indent="-368300" lvl="0" marL="457200" rtl="0">
              <a:lnSpc>
                <a:spcPct val="200000"/>
              </a:lnSpc>
              <a:spcBef>
                <a:spcPts val="0"/>
              </a:spcBef>
              <a:buSzPct val="100000"/>
              <a:buAutoNum type="arabicPeriod"/>
            </a:pPr>
            <a:r>
              <a:rPr lang="en" sz="2200"/>
              <a:t>Constraints</a:t>
            </a:r>
          </a:p>
          <a:p>
            <a:pPr indent="-368300" lvl="0" marL="457200">
              <a:lnSpc>
                <a:spcPct val="200000"/>
              </a:lnSpc>
              <a:spcBef>
                <a:spcPts val="0"/>
              </a:spcBef>
              <a:buSzPct val="100000"/>
              <a:buAutoNum type="arabicPeriod"/>
            </a:pPr>
            <a:r>
              <a:rPr lang="en" sz="2200"/>
              <a:t>Message</a:t>
            </a:r>
          </a:p>
        </p:txBody>
      </p:sp>
      <p:pic>
        <p:nvPicPr>
          <p:cNvPr id="63" name="Shape 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97587" y="1305962"/>
            <a:ext cx="5743749" cy="3186724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Shape 64"/>
          <p:cNvSpPr txBox="1"/>
          <p:nvPr/>
        </p:nvSpPr>
        <p:spPr>
          <a:xfrm>
            <a:off x="5887725" y="3012450"/>
            <a:ext cx="1699199" cy="548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Message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Exigence &amp; Purpose</a:t>
            </a:r>
          </a:p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311700" y="1152475"/>
            <a:ext cx="8520599" cy="1463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lang="en" u="sng">
                <a:latin typeface="Arial"/>
                <a:ea typeface="Arial"/>
                <a:cs typeface="Arial"/>
                <a:sym typeface="Arial"/>
              </a:rPr>
              <a:t>Exigence</a:t>
            </a:r>
            <a:r>
              <a:rPr lang="en" u="sng">
                <a:latin typeface="Arial"/>
                <a:ea typeface="Arial"/>
                <a:cs typeface="Arial"/>
                <a:sym typeface="Arial"/>
              </a:rPr>
              <a:t> “is used in reference to an issue or situation that leads to demands for rhetoric speech or writing. </a:t>
            </a:r>
            <a:r>
              <a:rPr lang="en">
                <a:latin typeface="Arial"/>
                <a:ea typeface="Arial"/>
                <a:cs typeface="Arial"/>
                <a:sym typeface="Arial"/>
              </a:rPr>
              <a:t>The term comes from the Latin word for “demand” expect, and also commonly refers to “exigency,” which refers to an urgent need or demand” (Wikipedia).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0"/>
              </a:spcBef>
              <a:buNone/>
            </a:pPr>
            <a:r>
              <a:rPr b="1" lang="en" u="sng">
                <a:latin typeface="Arial"/>
                <a:ea typeface="Arial"/>
                <a:cs typeface="Arial"/>
                <a:sym typeface="Arial"/>
              </a:rPr>
              <a:t>Purpose </a:t>
            </a:r>
            <a:r>
              <a:rPr lang="en" u="sng">
                <a:latin typeface="Arial"/>
                <a:ea typeface="Arial"/>
                <a:cs typeface="Arial"/>
                <a:sym typeface="Arial"/>
              </a:rPr>
              <a:t>refers to what the speaker is trying to get out of their audience, the purpose of writing and giving the speech.</a:t>
            </a:r>
            <a:r>
              <a:rPr lang="en">
                <a:latin typeface="Arial"/>
                <a:ea typeface="Arial"/>
                <a:cs typeface="Arial"/>
                <a:sym typeface="Arial"/>
              </a:rPr>
              <a:t> They could be trying to persuade listeners, the could be simply informing them, or they could be trying to get them to invest in a product.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Audience</a:t>
            </a:r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Audience is to whom the message is crafted for. The way a speaker presents or writes a speech will be determined by the audience’s demographics, size, etc.</a:t>
            </a:r>
          </a:p>
        </p:txBody>
      </p:sp>
      <p:pic>
        <p:nvPicPr>
          <p:cNvPr id="77" name="Shape 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56850" y="1992650"/>
            <a:ext cx="3820150" cy="2865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Constraints</a:t>
            </a:r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200"/>
              <a:t>Constraints are things that affect the choices a speaker or author makes. Simply put, they are the rules of the situation and can be determined by:</a:t>
            </a:r>
          </a:p>
          <a:p>
            <a:pPr rtl="0">
              <a:spcBef>
                <a:spcPts val="0"/>
              </a:spcBef>
              <a:buNone/>
            </a:pPr>
            <a:r>
              <a:rPr lang="en" sz="2200"/>
              <a:t>	</a:t>
            </a:r>
            <a:r>
              <a:rPr lang="en" sz="2200">
                <a:solidFill>
                  <a:schemeClr val="dk1"/>
                </a:solidFill>
              </a:rPr>
              <a:t>The Audience:</a:t>
            </a:r>
            <a:r>
              <a:rPr lang="en" sz="2200"/>
              <a:t> What are the needs of the audience?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200"/>
          </a:p>
          <a:p>
            <a:pPr>
              <a:spcBef>
                <a:spcPts val="0"/>
              </a:spcBef>
              <a:buNone/>
            </a:pPr>
            <a:r>
              <a:rPr lang="en" sz="2200"/>
              <a:t>	</a:t>
            </a:r>
            <a:r>
              <a:rPr lang="en" sz="2200">
                <a:solidFill>
                  <a:schemeClr val="dk1"/>
                </a:solidFill>
              </a:rPr>
              <a:t>The Speaker:</a:t>
            </a:r>
            <a:r>
              <a:rPr lang="en" sz="2200"/>
              <a:t> What are my needs as the speaker?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Message</a:t>
            </a:r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idea that the speaker or author is trying to get through to the audience. The message is shaped by the exigence, purpose, audience, and constraints. </a:t>
            </a:r>
          </a:p>
        </p:txBody>
      </p:sp>
      <p:pic>
        <p:nvPicPr>
          <p:cNvPr id="90" name="Shape 9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47800" y="1642125"/>
            <a:ext cx="6096000" cy="304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Rhetorical Analysis</a:t>
            </a:r>
          </a:p>
        </p:txBody>
      </p:sp>
      <p:sp>
        <p:nvSpPr>
          <p:cNvPr id="96" name="Shape 96"/>
          <p:cNvSpPr txBox="1"/>
          <p:nvPr/>
        </p:nvSpPr>
        <p:spPr>
          <a:xfrm>
            <a:off x="228600" y="819150"/>
            <a:ext cx="8646300" cy="168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600"/>
              </a:spcBef>
              <a:buNone/>
            </a:pPr>
            <a:r>
              <a:rPr lang="en" sz="26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Watch the TED Talk by Ismael Nazario, “What I learned as a Kid in Jail,” in order to identify the rhetorical situation.</a:t>
            </a:r>
          </a:p>
          <a:p>
            <a:pPr lvl="0" rtl="0">
              <a:spcBef>
                <a:spcPts val="600"/>
              </a:spcBef>
              <a:buNone/>
            </a:pPr>
            <a:r>
              <a:t/>
            </a:r>
            <a:endParaRPr sz="3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>
            <a:hlinkClick/>
          </p:cNvPr>
          <p:cNvSpPr/>
          <p:nvPr/>
        </p:nvSpPr>
        <p:spPr>
          <a:xfrm>
            <a:off x="5738775" y="2389050"/>
            <a:ext cx="3021724" cy="2266299"/>
          </a:xfrm>
          <a:prstGeom prst="rect">
            <a:avLst/>
          </a:prstGeom>
          <a:blipFill>
            <a:blip r:embed="rId3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98" name="Shape 98"/>
          <p:cNvSpPr txBox="1"/>
          <p:nvPr/>
        </p:nvSpPr>
        <p:spPr>
          <a:xfrm>
            <a:off x="224775" y="2334550"/>
            <a:ext cx="5437800" cy="193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 sz="1800">
                <a:solidFill>
                  <a:srgbClr val="592D50"/>
                </a:solidFill>
              </a:rPr>
              <a:t>Exigence- </a:t>
            </a:r>
            <a:r>
              <a:rPr lang="en" sz="1800"/>
              <a:t>What motivated this speech?</a:t>
            </a:r>
          </a:p>
          <a:p>
            <a:pPr rt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 sz="1800">
                <a:solidFill>
                  <a:srgbClr val="7D576E"/>
                </a:solidFill>
              </a:rPr>
              <a:t>Purpose- </a:t>
            </a:r>
            <a:r>
              <a:rPr lang="en" sz="1800"/>
              <a:t>What does he want from audience?</a:t>
            </a:r>
          </a:p>
          <a:p>
            <a:pPr rt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 sz="1800">
                <a:solidFill>
                  <a:srgbClr val="D3A67A"/>
                </a:solidFill>
              </a:rPr>
              <a:t>Audience- </a:t>
            </a:r>
            <a:r>
              <a:rPr lang="en" sz="1800"/>
              <a:t>Who is he speaking to?</a:t>
            </a:r>
          </a:p>
          <a:p>
            <a:pPr rt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 sz="1800">
                <a:solidFill>
                  <a:srgbClr val="592D50"/>
                </a:solidFill>
              </a:rPr>
              <a:t>Constraints-</a:t>
            </a:r>
            <a:r>
              <a:rPr lang="en" sz="1800"/>
              <a:t> What did Nazario need to consider when writing this speech (about himself and the audience?)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 sz="1800">
                <a:solidFill>
                  <a:srgbClr val="6B9756"/>
                </a:solidFill>
              </a:rPr>
              <a:t>Message-</a:t>
            </a:r>
            <a:r>
              <a:rPr lang="en" sz="1800"/>
              <a:t> What is the key message he wants his audience to understand?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Process (“How it happens”) Speech</a:t>
            </a:r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311700" y="1078900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lang="en" u="sng"/>
              <a:t>Task Description:</a:t>
            </a:r>
            <a:r>
              <a:rPr lang="en"/>
              <a:t> You will be giving a 2-3 minute speech that explains the process of something. The topic could be whatever you want, as long as it is related to CEMS.</a:t>
            </a:r>
          </a:p>
          <a:p>
            <a:pPr rtl="0">
              <a:spcBef>
                <a:spcPts val="0"/>
              </a:spcBef>
              <a:buNone/>
            </a:pPr>
            <a:r>
              <a:rPr b="1" lang="en" u="sng"/>
              <a:t>Example Topics: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How does a black hole work?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How are popsicles made?</a:t>
            </a:r>
          </a:p>
          <a:p>
            <a:pPr rtl="0">
              <a:spcBef>
                <a:spcPts val="0"/>
              </a:spcBef>
              <a:buNone/>
            </a:pPr>
            <a:r>
              <a:rPr b="1" lang="en" u="sng"/>
              <a:t>Choose a Topic that is: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Interesting to you (you have motivation for speaking on it/exigence)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Appealing to your audience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